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74" r:id="rId5"/>
  </p:sldMasterIdLst>
  <p:notesMasterIdLst>
    <p:notesMasterId r:id="rId43"/>
  </p:notesMasterIdLst>
  <p:sldIdLst>
    <p:sldId id="382" r:id="rId6"/>
    <p:sldId id="540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543" r:id="rId16"/>
    <p:sldId id="579" r:id="rId17"/>
    <p:sldId id="577" r:id="rId18"/>
    <p:sldId id="591" r:id="rId19"/>
    <p:sldId id="592" r:id="rId20"/>
    <p:sldId id="582" r:id="rId21"/>
    <p:sldId id="593" r:id="rId22"/>
    <p:sldId id="610" r:id="rId23"/>
    <p:sldId id="613" r:id="rId24"/>
    <p:sldId id="614" r:id="rId25"/>
    <p:sldId id="585" r:id="rId26"/>
    <p:sldId id="596" r:id="rId27"/>
    <p:sldId id="586" r:id="rId28"/>
    <p:sldId id="597" r:id="rId29"/>
    <p:sldId id="588" r:id="rId30"/>
    <p:sldId id="589" r:id="rId31"/>
    <p:sldId id="590" r:id="rId32"/>
    <p:sldId id="594" r:id="rId33"/>
    <p:sldId id="606" r:id="rId34"/>
    <p:sldId id="595" r:id="rId35"/>
    <p:sldId id="607" r:id="rId36"/>
    <p:sldId id="609" r:id="rId37"/>
    <p:sldId id="608" r:id="rId38"/>
    <p:sldId id="612" r:id="rId39"/>
    <p:sldId id="439" r:id="rId40"/>
    <p:sldId id="580" r:id="rId41"/>
    <p:sldId id="57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k, Candice " initials="CLB" lastIdx="6" clrIdx="0"/>
  <p:cmAuthor id="1" name="Jon Koch" initials="JK" lastIdx="1" clrIdx="1">
    <p:extLst>
      <p:ext uri="{19B8F6BF-5375-455C-9EA6-DF929625EA0E}">
        <p15:presenceInfo xmlns:p15="http://schemas.microsoft.com/office/powerpoint/2012/main" userId="9600b4db51a084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CC0000"/>
    <a:srgbClr val="DED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7" autoAdjust="0"/>
    <p:restoredTop sz="84091" autoAdjust="0"/>
  </p:normalViewPr>
  <p:slideViewPr>
    <p:cSldViewPr>
      <p:cViewPr varScale="1">
        <p:scale>
          <a:sx n="65" d="100"/>
          <a:sy n="65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2T14:03:26.636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8F6BE-3F58-486A-B000-B0D4A8018AFF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6243D-C3A0-4CBE-8613-FB683C6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8DBF-D483-45A5-A0BA-6140C263E54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3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1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7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2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66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25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9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0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9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6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4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7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3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6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2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7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243D-C3A0-4CBE-8613-FB683C6FFD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762000" y="6362700"/>
            <a:ext cx="5868988" cy="419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750" y="3886200"/>
            <a:ext cx="7690449" cy="9906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883" y="4876800"/>
            <a:ext cx="6961518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2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1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2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8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09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6419850"/>
            <a:ext cx="5868988" cy="419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384141"/>
            <a:ext cx="9144000" cy="483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075" y="120769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942612"/>
            <a:ext cx="1369526" cy="7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0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7690449" cy="9906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50in-sc_c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4"/>
          <a:stretch>
            <a:fillRect/>
          </a:stretch>
        </p:blipFill>
        <p:spPr bwMode="auto">
          <a:xfrm>
            <a:off x="1371600" y="2495550"/>
            <a:ext cx="2819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19200" y="3581400"/>
            <a:ext cx="7690449" cy="9906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4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381000"/>
            <a:ext cx="7924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FF4063-F2C3-4B4C-AF1E-532F1BDB3520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7DD5F-7584-4F34-A4B1-A42687971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0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2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7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5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ide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B28FC-BA06-4135-A27B-90613396A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4AFF-BE77-416E-A4E2-534CE4F957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5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2726" y="3429000"/>
            <a:ext cx="7926874" cy="1143000"/>
          </a:xfrm>
        </p:spPr>
        <p:txBody>
          <a:bodyPr/>
          <a:lstStyle/>
          <a:p>
            <a:r>
              <a:rPr lang="en-US" sz="2800" dirty="0" smtClean="0"/>
              <a:t>High Strength Waste Project</a:t>
            </a:r>
            <a:br>
              <a:rPr lang="en-US" sz="2800" dirty="0" smtClean="0"/>
            </a:br>
            <a:r>
              <a:rPr lang="en-US" sz="2800" dirty="0" smtClean="0"/>
              <a:t>Muscatine Water </a:t>
            </a:r>
            <a:r>
              <a:rPr lang="en-US" sz="2800" strike="sngStrike" dirty="0" smtClean="0"/>
              <a:t>Pollution Control Plant</a:t>
            </a:r>
            <a:br>
              <a:rPr lang="en-US" sz="2800" strike="sngStrike" dirty="0" smtClean="0"/>
            </a:br>
            <a:r>
              <a:rPr lang="en-US" sz="2800" dirty="0" smtClean="0"/>
              <a:t>			  Resource Recovery Facility</a:t>
            </a:r>
            <a:r>
              <a:rPr lang="en-US" sz="2800" dirty="0"/>
              <a:t>	</a:t>
            </a:r>
            <a:r>
              <a:rPr lang="en-US" sz="2800" dirty="0" smtClean="0"/>
              <a:t>	</a:t>
            </a:r>
            <a:endParaRPr lang="en-US" sz="2800" strike="sngStrik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2726" y="4876800"/>
            <a:ext cx="6629400" cy="533400"/>
          </a:xfrm>
        </p:spPr>
        <p:txBody>
          <a:bodyPr/>
          <a:lstStyle/>
          <a:p>
            <a:r>
              <a:rPr lang="en-US" dirty="0" smtClean="0"/>
              <a:t>City of Muscatine Council</a:t>
            </a:r>
          </a:p>
          <a:p>
            <a:r>
              <a:rPr lang="en-US" dirty="0" smtClean="0"/>
              <a:t>Jay Brady, P.E., Stanley Consultants</a:t>
            </a:r>
          </a:p>
          <a:p>
            <a:r>
              <a:rPr lang="en-US" dirty="0" smtClean="0"/>
              <a:t>Jon Koch, City of Muscatine</a:t>
            </a:r>
          </a:p>
          <a:p>
            <a:r>
              <a:rPr lang="en-US" dirty="0" smtClean="0"/>
              <a:t>January 12, 2017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92" y="5410200"/>
            <a:ext cx="1650534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Organics Recovery Is Possible!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40% of food produced is not eaten</a:t>
            </a:r>
          </a:p>
          <a:p>
            <a:r>
              <a:rPr lang="en-US" dirty="0" smtClean="0"/>
              <a:t>20% of landfill waste is organic and can be recycled</a:t>
            </a:r>
          </a:p>
          <a:p>
            <a:r>
              <a:rPr lang="en-US" dirty="0" smtClean="0"/>
              <a:t>Resource Recovery Is Needed!</a:t>
            </a:r>
          </a:p>
          <a:p>
            <a:r>
              <a:rPr lang="en-US" dirty="0" smtClean="0"/>
              <a:t>Revenue and Clean Renewable Energy from Waste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09" y="3858221"/>
            <a:ext cx="2683382" cy="162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9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Formulation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Local Organic Wastes + Anaerobic Digestion= RENEWABLE FUEL FOR VEHICLES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FOG Program + Spare Unused Tanks + Lightly Loaded Digesters + Continuously flaring unused Digester Gas  = OPPORTUNITY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4194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to Fuel Benefits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Landfill diversion (up to 20%) saving expensive landfill space</a:t>
            </a:r>
          </a:p>
          <a:p>
            <a:r>
              <a:rPr lang="en-US" sz="2800" dirty="0" smtClean="0"/>
              <a:t>Lower air emissions</a:t>
            </a:r>
          </a:p>
          <a:p>
            <a:r>
              <a:rPr lang="en-US" sz="2800" dirty="0" smtClean="0"/>
              <a:t>Provides a needed service to the community/industry (good for industry and the environment)</a:t>
            </a:r>
          </a:p>
          <a:p>
            <a:r>
              <a:rPr lang="en-US" sz="2800" dirty="0" smtClean="0"/>
              <a:t>Long term potential for recouping capital and developing a sustainable revenue source for wastewater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4044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Types (Feedstocks)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FOG = Fats, Oils, Greases – Restaurants </a:t>
            </a:r>
          </a:p>
          <a:p>
            <a:pPr marL="0" indent="0">
              <a:buNone/>
            </a:pPr>
            <a:r>
              <a:rPr lang="en-US" sz="2800" dirty="0" smtClean="0"/>
              <a:t>Liquid Organic Waste = high strength waste – liquid wastes with high organic content – often from food processors </a:t>
            </a:r>
          </a:p>
          <a:p>
            <a:pPr marL="0" indent="0">
              <a:buNone/>
            </a:pPr>
            <a:r>
              <a:rPr lang="en-US" sz="2800" dirty="0" smtClean="0"/>
              <a:t>Solid Organic Waste  </a:t>
            </a:r>
          </a:p>
          <a:p>
            <a:pPr indent="-55563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packaged materials – ex. bottled ketchup</a:t>
            </a:r>
          </a:p>
          <a:p>
            <a:pPr indent="-55563">
              <a:buFont typeface="Wingdings" panose="05000000000000000000" pitchFamily="2" charset="2"/>
              <a:buChar char="v"/>
            </a:pPr>
            <a:r>
              <a:rPr lang="en-US" sz="2800" dirty="0" smtClean="0"/>
              <a:t> 	past prime vegetables from grocer</a:t>
            </a:r>
          </a:p>
          <a:p>
            <a:pPr indent="-55563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cafeteria waste from schools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313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Potential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84" y="838200"/>
            <a:ext cx="6770315" cy="5020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1" y="211058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 million CF Biogas/day</a:t>
            </a:r>
          </a:p>
          <a:p>
            <a:r>
              <a:rPr lang="en-US" dirty="0" smtClean="0"/>
              <a:t>990,000 Diesel Gallons/Day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562600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 </a:t>
            </a:r>
            <a:r>
              <a:rPr lang="en-US" sz="1400" dirty="0" err="1" smtClean="0"/>
              <a:t>EcoEngineers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9242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49"/>
            <a:ext cx="8229600" cy="944562"/>
          </a:xfrm>
        </p:spPr>
        <p:txBody>
          <a:bodyPr/>
          <a:lstStyle/>
          <a:p>
            <a:r>
              <a:rPr lang="en-US" dirty="0" smtClean="0"/>
              <a:t>Local Potential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051"/>
            <a:ext cx="8428505" cy="5078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16601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 million CF Biogas/day</a:t>
            </a:r>
          </a:p>
          <a:p>
            <a:r>
              <a:rPr lang="en-US" sz="2000" dirty="0" smtClean="0"/>
              <a:t>17,000 Diesel Gallons/Day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89325" y="5384204"/>
            <a:ext cx="3296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 </a:t>
            </a:r>
            <a:r>
              <a:rPr lang="en-US" sz="1400" dirty="0" err="1" smtClean="0"/>
              <a:t>EcoEngineers</a:t>
            </a:r>
            <a:r>
              <a:rPr lang="en-US" sz="1400" dirty="0" smtClean="0"/>
              <a:t>, Stanley Consultants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177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Potential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FOG Haulers</a:t>
            </a:r>
          </a:p>
          <a:p>
            <a:r>
              <a:rPr lang="en-US" sz="2800" dirty="0" smtClean="0"/>
              <a:t>Local Industries such as Heinz</a:t>
            </a:r>
          </a:p>
          <a:p>
            <a:r>
              <a:rPr lang="en-US" sz="2800" dirty="0" smtClean="0"/>
              <a:t>Local Businesses such as </a:t>
            </a:r>
            <a:r>
              <a:rPr lang="en-US" sz="2800" dirty="0" err="1" smtClean="0"/>
              <a:t>HyVee</a:t>
            </a:r>
            <a:endParaRPr lang="en-US" sz="2800" dirty="0" smtClean="0"/>
          </a:p>
          <a:p>
            <a:r>
              <a:rPr lang="en-US" sz="2800" dirty="0" smtClean="0"/>
              <a:t>Regional Industries</a:t>
            </a:r>
          </a:p>
          <a:p>
            <a:r>
              <a:rPr lang="en-US" sz="2800" dirty="0" smtClean="0"/>
              <a:t>Possible Fuel Purchase Partner (</a:t>
            </a:r>
            <a:r>
              <a:rPr lang="en-US" sz="2800" dirty="0" err="1" smtClean="0"/>
              <a:t>Ruan</a:t>
            </a:r>
            <a:r>
              <a:rPr lang="en-US" sz="2800" dirty="0" smtClean="0"/>
              <a:t>)</a:t>
            </a:r>
          </a:p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841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Potential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547223"/>
              </p:ext>
            </p:extLst>
          </p:nvPr>
        </p:nvGraphicFramePr>
        <p:xfrm>
          <a:off x="762000" y="1245779"/>
          <a:ext cx="7315200" cy="340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0391"/>
                <a:gridCol w="1534809"/>
              </a:tblGrid>
              <a:tr h="5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Feedstock Source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err="1">
                          <a:effectLst/>
                        </a:rPr>
                        <a:t>gpd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Treatment Sludge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36,778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Organic Solid Waste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2,646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Organic Liquid Waste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1,500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FOG/Available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21,670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Existing </a:t>
                      </a:r>
                      <a:r>
                        <a:rPr lang="en-US" sz="2800" u="none" strike="noStrike" dirty="0">
                          <a:effectLst/>
                        </a:rPr>
                        <a:t>Digestion Capacity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62,594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06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Biogas Production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69" y="1066800"/>
            <a:ext cx="7816231" cy="46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09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Biogas Fuel in Diesel Gallons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40" y="1166018"/>
            <a:ext cx="7574959" cy="45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71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2" y="304800"/>
            <a:ext cx="8639175" cy="4800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  <a:ea typeface="+mj-ea"/>
              </a:rPr>
              <a:t>M</a:t>
            </a:r>
            <a:r>
              <a:rPr lang="en-US" dirty="0" smtClean="0"/>
              <a:t>uscatine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  <a:ea typeface="+mj-ea"/>
              </a:rPr>
              <a:t>A</a:t>
            </a:r>
            <a:r>
              <a:rPr lang="en-US" dirty="0" smtClean="0"/>
              <a:t>rea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  <a:ea typeface="+mj-ea"/>
              </a:rPr>
              <a:t>R</a:t>
            </a:r>
            <a:r>
              <a:rPr lang="en-US" dirty="0" smtClean="0"/>
              <a:t>esource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  <a:ea typeface="+mj-ea"/>
              </a:rPr>
              <a:t>R</a:t>
            </a:r>
            <a:r>
              <a:rPr lang="en-US" dirty="0" smtClean="0"/>
              <a:t>ecovery for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  <a:ea typeface="+mj-ea"/>
              </a:rPr>
              <a:t>V</a:t>
            </a:r>
            <a:r>
              <a:rPr lang="en-US" dirty="0" smtClean="0"/>
              <a:t>ehicles &amp;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2"/>
                </a:solidFill>
                <a:ea typeface="+mj-ea"/>
              </a:rPr>
              <a:t>E</a:t>
            </a:r>
            <a:r>
              <a:rPr lang="en-US" dirty="0" smtClean="0"/>
              <a:t>nergy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i="1" dirty="0" smtClean="0"/>
              <a:t>MARRVE puts Muscatine on the path to sustainability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Biogas Fuel in Diesel Gallons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40" y="1166018"/>
            <a:ext cx="7574959" cy="45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Overall Long-Term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 defTabSz="812800">
              <a:buNone/>
            </a:pPr>
            <a:r>
              <a:rPr lang="en-US" sz="2800" dirty="0" smtClean="0"/>
              <a:t>Receiving Facility – Phase 1</a:t>
            </a:r>
          </a:p>
          <a:p>
            <a:pPr marL="0" indent="0" defTabSz="812800">
              <a:buNone/>
            </a:pPr>
            <a:r>
              <a:rPr lang="en-US" sz="2800" dirty="0" smtClean="0"/>
              <a:t>Feeding Facility – Phase 1</a:t>
            </a:r>
          </a:p>
          <a:p>
            <a:pPr marL="0" indent="0" defTabSz="81280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Digestion </a:t>
            </a:r>
          </a:p>
          <a:p>
            <a:pPr marL="0" indent="0" defTabSz="81280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Biogas Treatment Facilities</a:t>
            </a:r>
          </a:p>
          <a:p>
            <a:pPr marL="0" indent="0" defTabSz="81280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Biogas Usage Facilities </a:t>
            </a:r>
            <a:r>
              <a:rPr lang="en-US" sz="2800" dirty="0" smtClean="0"/>
              <a:t>	</a:t>
            </a:r>
          </a:p>
          <a:p>
            <a:pPr marL="0" indent="0" defTabSz="812800">
              <a:buNone/>
            </a:pPr>
            <a:r>
              <a:rPr lang="en-US" sz="2800" dirty="0"/>
              <a:t>	</a:t>
            </a:r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271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defTabSz="812800">
              <a:buNone/>
            </a:pPr>
            <a:r>
              <a:rPr lang="en-US" sz="2800" dirty="0" smtClean="0"/>
              <a:t>Receiving Facility</a:t>
            </a:r>
          </a:p>
          <a:p>
            <a:pPr marL="0" indent="0" defTabSz="812800"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Receive &amp; Preliminary Treat:</a:t>
            </a:r>
          </a:p>
          <a:p>
            <a:pPr marL="0" indent="0" defTabSz="81280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 defTabSz="812800">
              <a:buNone/>
            </a:pPr>
            <a:r>
              <a:rPr lang="en-US" sz="2400" dirty="0"/>
              <a:t>	</a:t>
            </a:r>
            <a:r>
              <a:rPr lang="en-US" sz="2400" dirty="0" smtClean="0"/>
              <a:t>FOG – remove rocks, cutlery, debris</a:t>
            </a:r>
          </a:p>
          <a:p>
            <a:pPr marL="0" indent="0" defTabSz="812800">
              <a:buNone/>
            </a:pPr>
            <a:r>
              <a:rPr lang="en-US" sz="2400" dirty="0"/>
              <a:t>	</a:t>
            </a:r>
            <a:r>
              <a:rPr lang="en-US" sz="2400" dirty="0" smtClean="0"/>
              <a:t>Organic Liquid Waste - remove debris</a:t>
            </a:r>
          </a:p>
          <a:p>
            <a:pPr marL="0" indent="0" defTabSz="812800">
              <a:buNone/>
            </a:pPr>
            <a:r>
              <a:rPr lang="en-US" sz="2400" dirty="0"/>
              <a:t>	</a:t>
            </a:r>
            <a:r>
              <a:rPr lang="en-US" sz="2400" dirty="0" smtClean="0"/>
              <a:t>Organic Solid Waste – </a:t>
            </a:r>
            <a:r>
              <a:rPr lang="en-US" sz="2400" dirty="0" err="1" smtClean="0"/>
              <a:t>depackage</a:t>
            </a:r>
            <a:r>
              <a:rPr lang="en-US" sz="2400" dirty="0" smtClean="0"/>
              <a:t> and grind, 	recover package materials</a:t>
            </a:r>
          </a:p>
          <a:p>
            <a:pPr marL="0" indent="0" defTabSz="812800">
              <a:buNone/>
            </a:pPr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910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Feeding Facility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400" dirty="0" smtClean="0"/>
              <a:t>Two heated tanks for equalization and controlled feed to digesters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339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-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9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480"/>
            <a:ext cx="8229600" cy="944562"/>
          </a:xfrm>
        </p:spPr>
        <p:txBody>
          <a:bodyPr/>
          <a:lstStyle/>
          <a:p>
            <a:r>
              <a:rPr lang="en-US" dirty="0" smtClean="0"/>
              <a:t>The Project – Receiving Building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Building Concepts</a:t>
            </a:r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145"/>
            <a:ext cx="9144000" cy="56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Building Concepts</a:t>
            </a:r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785"/>
            <a:ext cx="8348377" cy="6675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2895600"/>
            <a:ext cx="253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Turbo Separator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963736"/>
            <a:ext cx="209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Tipping Floor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234832"/>
            <a:ext cx="147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Pumping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4440516"/>
            <a:ext cx="20574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Liquid Waste</a:t>
            </a: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Receiving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480"/>
            <a:ext cx="8229600" cy="944562"/>
          </a:xfrm>
        </p:spPr>
        <p:txBody>
          <a:bodyPr/>
          <a:lstStyle/>
          <a:p>
            <a:r>
              <a:rPr lang="en-US" dirty="0" smtClean="0"/>
              <a:t>The Project – Receiving Building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3440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Building Concepts</a:t>
            </a:r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098"/>
            <a:ext cx="9144000" cy="6589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480"/>
            <a:ext cx="8229600" cy="944562"/>
          </a:xfrm>
        </p:spPr>
        <p:txBody>
          <a:bodyPr/>
          <a:lstStyle/>
          <a:p>
            <a:r>
              <a:rPr lang="en-US" dirty="0" smtClean="0"/>
              <a:t>The Project – Receiving Building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4577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Project Cost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Phase 1 Receiving/Feed Facilities</a:t>
            </a:r>
          </a:p>
          <a:p>
            <a:pPr lvl="1"/>
            <a:r>
              <a:rPr lang="en-US" sz="2400" dirty="0" smtClean="0"/>
              <a:t>$2.5 to $3 million</a:t>
            </a:r>
          </a:p>
          <a:p>
            <a:pPr lvl="1"/>
            <a:r>
              <a:rPr lang="en-US" sz="2400" dirty="0" smtClean="0"/>
              <a:t>Includes Organic Solid Waste Separation and Odor Control ~$0.5 million</a:t>
            </a:r>
          </a:p>
          <a:p>
            <a:r>
              <a:rPr lang="en-US" dirty="0" smtClean="0"/>
              <a:t>Phase 2 Gas Treatment and </a:t>
            </a:r>
            <a:r>
              <a:rPr lang="en-US" dirty="0" err="1" smtClean="0"/>
              <a:t>BioCNG</a:t>
            </a:r>
            <a:r>
              <a:rPr lang="en-US" dirty="0" smtClean="0"/>
              <a:t> Vehicle Fueling Facility</a:t>
            </a:r>
          </a:p>
          <a:p>
            <a:pPr lvl="1"/>
            <a:r>
              <a:rPr lang="en-US" dirty="0" smtClean="0"/>
              <a:t>$2.5 to $3 million</a:t>
            </a:r>
          </a:p>
          <a:p>
            <a:pPr lvl="1"/>
            <a:r>
              <a:rPr lang="en-US" dirty="0" smtClean="0"/>
              <a:t>Fill rates, configuration, and CNG storage capacity alter cost</a:t>
            </a:r>
          </a:p>
          <a:p>
            <a:endParaRPr lang="en-US" sz="2800" dirty="0"/>
          </a:p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550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Operational Costs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Phase 1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/>
          </a:p>
          <a:p>
            <a:endParaRPr lang="en-US" sz="20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308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ssissippi river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3" y="1017663"/>
            <a:ext cx="5085909" cy="33890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42" y="2479075"/>
            <a:ext cx="4015946" cy="3011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Image result for phosphorus fertilizer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8" y="3544844"/>
            <a:ext cx="3506858" cy="23379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10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Revenues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Potential Revenue Sources</a:t>
            </a:r>
          </a:p>
          <a:p>
            <a:pPr lvl="1"/>
            <a:r>
              <a:rPr lang="en-US" sz="2400" dirty="0" smtClean="0"/>
              <a:t>Waste tipping fees </a:t>
            </a:r>
          </a:p>
          <a:p>
            <a:pPr lvl="1"/>
            <a:r>
              <a:rPr lang="en-US" sz="2400" dirty="0" smtClean="0"/>
              <a:t>Fuel </a:t>
            </a:r>
            <a:r>
              <a:rPr lang="en-US" sz="2400" dirty="0"/>
              <a:t>Value</a:t>
            </a:r>
          </a:p>
          <a:p>
            <a:pPr lvl="1"/>
            <a:r>
              <a:rPr lang="en-US" sz="2400" dirty="0" smtClean="0"/>
              <a:t>Renewable Energy Credits</a:t>
            </a:r>
          </a:p>
          <a:p>
            <a:pPr lvl="2"/>
            <a:r>
              <a:rPr lang="en-US" sz="2000" dirty="0" smtClean="0"/>
              <a:t>Petroleum Producer $ paid to obtain offsetting renewable energy credits</a:t>
            </a:r>
          </a:p>
          <a:p>
            <a:pPr lvl="2"/>
            <a:r>
              <a:rPr lang="en-US" sz="2000" dirty="0" smtClean="0"/>
              <a:t>Federal credits + for transportation related credits states such as CA, OR</a:t>
            </a:r>
          </a:p>
          <a:p>
            <a:pPr lvl="2"/>
            <a:r>
              <a:rPr lang="en-US" sz="2000" dirty="0" smtClean="0"/>
              <a:t>Can be substantial revenue stream that can offset the capital investment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591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Revenues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Potential Revenue Sources</a:t>
            </a:r>
          </a:p>
          <a:p>
            <a:pPr lvl="1"/>
            <a:r>
              <a:rPr lang="en-US" sz="2400" dirty="0" smtClean="0"/>
              <a:t>Tipping Fees </a:t>
            </a:r>
            <a:r>
              <a:rPr lang="en-US" sz="2400" dirty="0"/>
              <a:t>~ $60,000 per year since </a:t>
            </a:r>
            <a:r>
              <a:rPr lang="en-US" sz="2400" dirty="0" smtClean="0"/>
              <a:t>2012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362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Return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Potential Revenue Sources</a:t>
            </a:r>
          </a:p>
          <a:p>
            <a:pPr lvl="1"/>
            <a:r>
              <a:rPr lang="en-US" sz="2400" dirty="0" smtClean="0"/>
              <a:t>Tipping Fees </a:t>
            </a:r>
            <a:r>
              <a:rPr lang="en-US" sz="2400" dirty="0"/>
              <a:t>~ $60,000 per year since </a:t>
            </a:r>
            <a:r>
              <a:rPr lang="en-US" sz="2400" dirty="0" smtClean="0"/>
              <a:t>2012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34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Lower organic waste volumes </a:t>
            </a:r>
          </a:p>
          <a:p>
            <a:r>
              <a:rPr lang="en-US" sz="2800" dirty="0" smtClean="0"/>
              <a:t>Lower fuel usage/sales </a:t>
            </a:r>
          </a:p>
          <a:p>
            <a:r>
              <a:rPr lang="en-US" sz="2800" dirty="0" smtClean="0"/>
              <a:t>Lower tipping fee rates</a:t>
            </a:r>
          </a:p>
          <a:p>
            <a:r>
              <a:rPr lang="en-US" sz="2800" dirty="0" smtClean="0"/>
              <a:t>Lower RIN values or phase out</a:t>
            </a:r>
          </a:p>
          <a:p>
            <a:r>
              <a:rPr lang="en-US" sz="2800" dirty="0" smtClean="0"/>
              <a:t>Higher operating costs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0650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Phase 1</a:t>
            </a:r>
          </a:p>
          <a:p>
            <a:r>
              <a:rPr lang="en-US" sz="2800" dirty="0" smtClean="0"/>
              <a:t>Design Completion 		February 2017</a:t>
            </a:r>
          </a:p>
          <a:p>
            <a:r>
              <a:rPr lang="en-US" sz="2800" dirty="0" smtClean="0"/>
              <a:t>Phase Permitting/Bidding 	March/April 2017</a:t>
            </a:r>
          </a:p>
          <a:p>
            <a:r>
              <a:rPr lang="en-US" sz="2800" dirty="0" smtClean="0"/>
              <a:t>Construction 			May – Dec 2017</a:t>
            </a:r>
          </a:p>
          <a:p>
            <a:r>
              <a:rPr lang="en-US" sz="2800" dirty="0" smtClean="0"/>
              <a:t>Commissioning/Start Up	Jan/Feb 2018</a:t>
            </a:r>
          </a:p>
          <a:p>
            <a:pPr marL="0" indent="0">
              <a:buNone/>
            </a:pPr>
            <a:r>
              <a:rPr lang="en-US" sz="2800" dirty="0" smtClean="0"/>
              <a:t>Phase 2</a:t>
            </a:r>
          </a:p>
          <a:p>
            <a:r>
              <a:rPr lang="en-US" sz="2800" dirty="0" smtClean="0"/>
              <a:t>Design 				2017</a:t>
            </a:r>
          </a:p>
          <a:p>
            <a:r>
              <a:rPr lang="en-US" sz="2800" dirty="0" smtClean="0"/>
              <a:t>Construction			2018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1892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70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Waste to Fuel Basics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 gallon of digested food waste produces 20 cubic feet (CF) of digester gas</a:t>
            </a:r>
          </a:p>
          <a:p>
            <a:pPr marL="0" indent="0">
              <a:buNone/>
            </a:pPr>
            <a:r>
              <a:rPr lang="en-US" sz="2800" dirty="0" smtClean="0"/>
              <a:t>1 </a:t>
            </a:r>
            <a:r>
              <a:rPr lang="en-US" sz="2800" dirty="0"/>
              <a:t>gallon </a:t>
            </a:r>
            <a:r>
              <a:rPr lang="en-US" sz="2800" dirty="0" smtClean="0"/>
              <a:t>of digested FOG </a:t>
            </a:r>
            <a:r>
              <a:rPr lang="en-US" sz="2800" dirty="0"/>
              <a:t>produces </a:t>
            </a:r>
            <a:r>
              <a:rPr lang="en-US" sz="2800" dirty="0" smtClean="0"/>
              <a:t>2 CF of </a:t>
            </a:r>
            <a:r>
              <a:rPr lang="en-US" sz="2800" dirty="0"/>
              <a:t>digester </a:t>
            </a:r>
            <a:r>
              <a:rPr lang="en-US" sz="2800" dirty="0" smtClean="0"/>
              <a:t>gas (due to water)</a:t>
            </a:r>
          </a:p>
          <a:p>
            <a:pPr marL="0" indent="0">
              <a:buNone/>
            </a:pPr>
            <a:r>
              <a:rPr lang="en-US" sz="2800" dirty="0" smtClean="0"/>
              <a:t>1000 CF of digester gas = 0.6 </a:t>
            </a:r>
            <a:r>
              <a:rPr lang="en-US" sz="2800" dirty="0" err="1" smtClean="0"/>
              <a:t>mmbtu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In terms of vehicle fuel</a:t>
            </a:r>
          </a:p>
          <a:p>
            <a:pPr marL="0" indent="0">
              <a:buNone/>
            </a:pPr>
            <a:r>
              <a:rPr lang="en-US" sz="2800" dirty="0" smtClean="0"/>
              <a:t>1000 CF of digester gas = 4 gallons of diesel fuel or 5 gallons of gasoline</a:t>
            </a:r>
          </a:p>
          <a:p>
            <a:pPr marL="0" indent="0">
              <a:buNone/>
            </a:pPr>
            <a:r>
              <a:rPr lang="en-US" sz="2800" dirty="0" smtClean="0"/>
              <a:t>= 150 miles car or 20 miles semi-truck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72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Waste to Fuel Basics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 Ton (~200 gallons) of food waste yields ~17 gallons of diesel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967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98" y="1066736"/>
            <a:ext cx="4532025" cy="23122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ississippi river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89" y="1834279"/>
            <a:ext cx="3384271" cy="2881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mississippi river eagle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3" y="2943418"/>
            <a:ext cx="3929063" cy="2621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7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ng truck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4" y="1107700"/>
            <a:ext cx="5734781" cy="30210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ng truck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2" y="3169282"/>
            <a:ext cx="4490021" cy="2525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5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ng truck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0" y="1051418"/>
            <a:ext cx="4572000" cy="30718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ng truck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79" y="1150142"/>
            <a:ext cx="3645951" cy="24089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ng refuse truck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96" y="3455484"/>
            <a:ext cx="4804397" cy="2402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0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ng police ca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6" y="1173451"/>
            <a:ext cx="3164037" cy="22395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ng police ca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87" y="1028700"/>
            <a:ext cx="4286250" cy="3214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ng fuel police car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82" y="3097460"/>
            <a:ext cx="3571875" cy="2786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ng fuel police car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25" y="3850520"/>
            <a:ext cx="3051410" cy="2033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4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uscatin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5" y="965693"/>
            <a:ext cx="428625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uscatin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64" y="3508096"/>
            <a:ext cx="6262643" cy="2242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0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kitchen food waste containe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08" y="3368213"/>
            <a:ext cx="6636544" cy="2350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kitchen food waste container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3" y="2636623"/>
            <a:ext cx="4877878" cy="3251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food waste container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17" y="872093"/>
            <a:ext cx="2127950" cy="32102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grocery store food waste 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2" y="1163692"/>
            <a:ext cx="2543111" cy="2034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9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anleyBranding">
      <a:dk1>
        <a:srgbClr val="1E3363"/>
      </a:dk1>
      <a:lt1>
        <a:sysClr val="window" lastClr="FFFFFF"/>
      </a:lt1>
      <a:dk2>
        <a:srgbClr val="971A31"/>
      </a:dk2>
      <a:lt2>
        <a:srgbClr val="FFFFFF"/>
      </a:lt2>
      <a:accent1>
        <a:srgbClr val="F6A01A"/>
      </a:accent1>
      <a:accent2>
        <a:srgbClr val="77A140"/>
      </a:accent2>
      <a:accent3>
        <a:srgbClr val="006892"/>
      </a:accent3>
      <a:accent4>
        <a:srgbClr val="971A31"/>
      </a:accent4>
      <a:accent5>
        <a:srgbClr val="1E3363"/>
      </a:accent5>
      <a:accent6>
        <a:srgbClr val="FFFFFF"/>
      </a:accent6>
      <a:hlink>
        <a:srgbClr val="FFFFFF"/>
      </a:hlink>
      <a:folHlink>
        <a:srgbClr val="0068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0920ABEE4A740A531275E3C69FB0C" ma:contentTypeVersion="0" ma:contentTypeDescription="Create a new document." ma:contentTypeScope="" ma:versionID="f325fb805fea8bba592d356b3001b58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74D9A28-26CC-4606-A763-413806DED75B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680CE1D-6A40-4BD0-B4BA-675B547892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AD25BF-285B-4DA5-906C-44FA09131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6667</TotalTime>
  <Words>625</Words>
  <Application>Microsoft Office PowerPoint</Application>
  <PresentationFormat>On-screen Show (4:3)</PresentationFormat>
  <Paragraphs>211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1_Office Theme</vt:lpstr>
      <vt:lpstr>High Strength Waste Project Muscatine Water Pollution Control Plant      Resource Recovery Facility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Organics Recovery Is Possible!</vt:lpstr>
      <vt:lpstr>Idea Formulation</vt:lpstr>
      <vt:lpstr>Waste to Fuel Benefits</vt:lpstr>
      <vt:lpstr>Waste Types (Feedstocks)</vt:lpstr>
      <vt:lpstr>Local Potential</vt:lpstr>
      <vt:lpstr>Local Potential</vt:lpstr>
      <vt:lpstr>Local Potential</vt:lpstr>
      <vt:lpstr>Local Potential</vt:lpstr>
      <vt:lpstr>Biogas Production</vt:lpstr>
      <vt:lpstr>Biogas Fuel in Diesel Gallons</vt:lpstr>
      <vt:lpstr>Biogas Fuel in Diesel Gallons</vt:lpstr>
      <vt:lpstr>The Overall Long-Term Project</vt:lpstr>
      <vt:lpstr>The Project</vt:lpstr>
      <vt:lpstr>The Project</vt:lpstr>
      <vt:lpstr>Project - Location</vt:lpstr>
      <vt:lpstr>The Project – Receiving Building </vt:lpstr>
      <vt:lpstr>The Project – Receiving Building</vt:lpstr>
      <vt:lpstr>The Project – Receiving Building</vt:lpstr>
      <vt:lpstr>Estimated Project Cost   </vt:lpstr>
      <vt:lpstr>Projected Operational Costs</vt:lpstr>
      <vt:lpstr>Potential Revenues</vt:lpstr>
      <vt:lpstr>Potential Revenues</vt:lpstr>
      <vt:lpstr>Rate of Return Analysis</vt:lpstr>
      <vt:lpstr>Risks</vt:lpstr>
      <vt:lpstr>Timeline</vt:lpstr>
      <vt:lpstr>Discussion</vt:lpstr>
      <vt:lpstr>Some Waste to Fuel Basics</vt:lpstr>
      <vt:lpstr>Some Waste to Fuel Basics</vt:lpstr>
    </vt:vector>
  </TitlesOfParts>
  <Company>Stanley Consultants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Brady - Stanley Consultants, Inc</dc:creator>
  <cp:lastModifiedBy>Jon Koch</cp:lastModifiedBy>
  <cp:revision>382</cp:revision>
  <dcterms:created xsi:type="dcterms:W3CDTF">2011-02-10T01:42:29Z</dcterms:created>
  <dcterms:modified xsi:type="dcterms:W3CDTF">2017-02-06T20:55:17Z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0x0101006A40920ABEE4A740A531275E3C69FB0C</vt:lpwstr>
  </property>
</Properties>
</file>